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7" r:id="rId1"/>
  </p:sldMasterIdLst>
  <p:notesMasterIdLst>
    <p:notesMasterId r:id="rId41"/>
  </p:notesMasterIdLst>
  <p:sldIdLst>
    <p:sldId id="306" r:id="rId2"/>
    <p:sldId id="348" r:id="rId3"/>
    <p:sldId id="349" r:id="rId4"/>
    <p:sldId id="355" r:id="rId5"/>
    <p:sldId id="352" r:id="rId6"/>
    <p:sldId id="353" r:id="rId7"/>
    <p:sldId id="386" r:id="rId8"/>
    <p:sldId id="364" r:id="rId9"/>
    <p:sldId id="387" r:id="rId10"/>
    <p:sldId id="388" r:id="rId11"/>
    <p:sldId id="356" r:id="rId12"/>
    <p:sldId id="357" r:id="rId13"/>
    <p:sldId id="389" r:id="rId14"/>
    <p:sldId id="358" r:id="rId15"/>
    <p:sldId id="359" r:id="rId16"/>
    <p:sldId id="366" r:id="rId17"/>
    <p:sldId id="385" r:id="rId18"/>
    <p:sldId id="360" r:id="rId19"/>
    <p:sldId id="368" r:id="rId20"/>
    <p:sldId id="361" r:id="rId21"/>
    <p:sldId id="362" r:id="rId22"/>
    <p:sldId id="377" r:id="rId23"/>
    <p:sldId id="369" r:id="rId24"/>
    <p:sldId id="363" r:id="rId25"/>
    <p:sldId id="374" r:id="rId26"/>
    <p:sldId id="373" r:id="rId27"/>
    <p:sldId id="375" r:id="rId28"/>
    <p:sldId id="376" r:id="rId29"/>
    <p:sldId id="372" r:id="rId30"/>
    <p:sldId id="383" r:id="rId31"/>
    <p:sldId id="365" r:id="rId32"/>
    <p:sldId id="378" r:id="rId33"/>
    <p:sldId id="379" r:id="rId34"/>
    <p:sldId id="380" r:id="rId35"/>
    <p:sldId id="382" r:id="rId36"/>
    <p:sldId id="384" r:id="rId37"/>
    <p:sldId id="328" r:id="rId38"/>
    <p:sldId id="367" r:id="rId39"/>
    <p:sldId id="329" r:id="rId4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FDFD"/>
    <a:srgbClr val="001004"/>
    <a:srgbClr val="06080A"/>
    <a:srgbClr val="F3644B"/>
    <a:srgbClr val="FEFEFE"/>
    <a:srgbClr val="FCFCFC"/>
    <a:srgbClr val="FAFAFA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 showGuides="1">
      <p:cViewPr varScale="1">
        <p:scale>
          <a:sx n="107" d="100"/>
          <a:sy n="107" d="100"/>
        </p:scale>
        <p:origin x="736" y="160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803572-2981-4EE3-8222-0BF6052877F1}" type="datetimeFigureOut">
              <a:rPr lang="zh-CN" altLang="en-US" smtClean="0"/>
              <a:t>2018/10/23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C1CCA4-A5B7-46B3-A961-85F248444BA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10978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9821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2"/>
          <p:cNvSpPr>
            <a:spLocks noGrp="1"/>
          </p:cNvSpPr>
          <p:nvPr>
            <p:ph type="pic" sz="quarter" idx="13"/>
          </p:nvPr>
        </p:nvSpPr>
        <p:spPr>
          <a:xfrm>
            <a:off x="874539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sz="quarter" idx="14"/>
          </p:nvPr>
        </p:nvSpPr>
        <p:spPr>
          <a:xfrm>
            <a:off x="4467876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8059715" y="1524000"/>
            <a:ext cx="3356022" cy="4035778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88712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ig Image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/>
          </p:cNvSpPr>
          <p:nvPr>
            <p:ph type="pic" sz="quarter" idx="15"/>
          </p:nvPr>
        </p:nvSpPr>
        <p:spPr>
          <a:xfrm>
            <a:off x="770932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sz="quarter" idx="16"/>
          </p:nvPr>
        </p:nvSpPr>
        <p:spPr>
          <a:xfrm>
            <a:off x="3460511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sz="quarter" idx="17"/>
          </p:nvPr>
        </p:nvSpPr>
        <p:spPr>
          <a:xfrm>
            <a:off x="6152495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  <p:sp>
        <p:nvSpPr>
          <p:cNvPr id="14" name="Picture Placeholder 2"/>
          <p:cNvSpPr>
            <a:spLocks noGrp="1"/>
          </p:cNvSpPr>
          <p:nvPr>
            <p:ph type="pic" sz="quarter" idx="18"/>
          </p:nvPr>
        </p:nvSpPr>
        <p:spPr>
          <a:xfrm>
            <a:off x="8842074" y="1498600"/>
            <a:ext cx="2586934" cy="4292600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1000">
                <a:latin typeface="Calibri Light" panose="020F0302020204030204"/>
                <a:cs typeface="Calibri Light" panose="020F0302020204030204"/>
              </a:defRPr>
            </a:lvl1pPr>
          </a:lstStyle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502857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2873526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1907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65" r:id="rId2"/>
    <p:sldLayoutId id="2147483666" r:id="rId3"/>
    <p:sldLayoutId id="2147483670" r:id="rId4"/>
  </p:sldLayoutIdLst>
  <p:hf hdr="0" ftr="0" dt="0"/>
  <p:txStyles>
    <p:titleStyle>
      <a:lvl1pPr algn="l" defTabSz="914083" rtl="0" eaLnBrk="1" latinLnBrk="0" hangingPunct="1">
        <a:lnSpc>
          <a:spcPct val="90000"/>
        </a:lnSpc>
        <a:spcBef>
          <a:spcPct val="0"/>
        </a:spcBef>
        <a:buNone/>
        <a:defRPr lang="en-US" sz="3000" kern="1200">
          <a:solidFill>
            <a:schemeClr val="tx1"/>
          </a:solidFill>
          <a:latin typeface="Lato" panose="020F0502020204030203" pitchFamily="34" charset="0"/>
          <a:ea typeface="+mj-ea"/>
          <a:cs typeface="+mj-cs"/>
        </a:defRPr>
      </a:lvl1pPr>
    </p:titleStyle>
    <p:bodyStyle>
      <a:lvl1pPr marL="228600" indent="-228600" algn="l" defTabSz="91408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en-US" sz="24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1pPr>
      <a:lvl2pPr marL="685800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20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2pPr>
      <a:lvl3pPr marL="11426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8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3pPr>
      <a:lvl4pPr marL="15998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 smtClean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4pPr>
      <a:lvl5pPr marL="2057083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lang="en-US" sz="1600" kern="1200" dirty="0">
          <a:solidFill>
            <a:schemeClr val="tx1"/>
          </a:solidFill>
          <a:effectLst/>
          <a:latin typeface="Lato" panose="020F0502020204030203" pitchFamily="34" charset="0"/>
          <a:ea typeface="+mn-ea"/>
          <a:cs typeface="+mn-cs"/>
        </a:defRPr>
      </a:lvl5pPr>
      <a:lvl6pPr marL="25139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91408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0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83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9140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jp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6602681" y="5999559"/>
            <a:ext cx="5284519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://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projects.spring.io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/spring-</a:t>
            </a:r>
            <a:r>
              <a:rPr lang="id-ID" b="1" i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cloud</a:t>
            </a:r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BAE023-2C58-0145-A20A-7D60F557C6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50" y="503866"/>
            <a:ext cx="6838290" cy="496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092958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Eureka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Consul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Zookeeper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Etcd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A7AA827A-38D2-BE45-8AC8-3D32AD6084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275579"/>
            <a:ext cx="9575882" cy="4600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239075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Ribbon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76131" y="4579393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提供客户端的负载均衡，有多种负载均衡策略可供选择，可配合服务发现和断路器使用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0161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https://github.com/Netflix/ribbon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43956577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19440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熔断器，容错管理工具，旨在通过熔断机制控制服务和第三方库的节点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从而对延迟和故障提供更强大的容错能力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3470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https://github.com/Netflix/hystrix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3270295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Alibaba Sentinel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578018" y="4579393"/>
            <a:ext cx="84990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 lightweight flow-control library providing high-available protection and monitoring</a:t>
            </a:r>
          </a:p>
        </p:txBody>
      </p:sp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github.com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/Sentinel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6259B43-A649-554F-A5F2-AA02EADB40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2761" y="2242910"/>
            <a:ext cx="5321300" cy="172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3866208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Feign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85455" y="4506965"/>
            <a:ext cx="80575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Feign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是一种声明式、模板化的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客户端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9485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https://github.com/OpenFeign/feign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6957400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78902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是在云平台上提供动态路由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监控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弹性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,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安全等边缘服务的框架。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相当于是设备和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Netflix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流应用的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Web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网站后端所有请求的前门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2932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https://github.com/Netflix/zuul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8034586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2199387" y="1472855"/>
            <a:ext cx="805758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Request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Request filtering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routing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Filter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Exception handling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Retry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Authentication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Security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Pressure measurement</a:t>
            </a:r>
          </a:p>
          <a:p>
            <a:pPr marL="514350" indent="-514350">
              <a:buFont typeface="+mj-lt"/>
              <a:buAutoNum type="arabicPeriod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Business compose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509328374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Zuul-ZuulFilter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9337" y="1099812"/>
            <a:ext cx="7173326" cy="465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28520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10798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配置管理工具包，让你可以把配置放到远程服务器，集中化管理集群配置，目前支持本地存储、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Git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以及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Subversion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82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https://github.com/spring-cloud/spring-cloud-config/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55044972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7" name="Picture 2" descr="“spring cloud config”的图片搜索结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9387" y="1493964"/>
            <a:ext cx="7416800" cy="388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9080297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未来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--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Mesh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9A5C5B-7B59-2942-95E4-7F610BAC76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923390"/>
            <a:ext cx="4113274" cy="2779239"/>
          </a:xfrm>
          <a:prstGeom prst="rect">
            <a:avLst/>
          </a:prstGeom>
        </p:spPr>
      </p:pic>
      <p:sp>
        <p:nvSpPr>
          <p:cNvPr id="11" name="TextBox 50">
            <a:extLst>
              <a:ext uri="{FF2B5EF4-FFF2-40B4-BE49-F238E27FC236}">
                <a16:creationId xmlns:a16="http://schemas.microsoft.com/office/drawing/2014/main" id="{F7E511E6-C6C6-A44E-B5FC-E640F449ABE6}"/>
              </a:ext>
            </a:extLst>
          </p:cNvPr>
          <p:cNvSpPr txBox="1"/>
          <p:nvPr/>
        </p:nvSpPr>
        <p:spPr>
          <a:xfrm>
            <a:off x="5080611" y="1079437"/>
            <a:ext cx="6607413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（2）Spring Cloud Bus   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（3）Spring Cloud Eureka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（4）Spring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（5）Spring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（6）Spring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Archaius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（7）Spring Cloud Consul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HashiCorp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（8）Spring Cloud for Cloud Foundry [Pivotal]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（9）Spring Cloud Sleuth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（10）Spring Cloud Data Flow  [Pivotal]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（11）Spring Cloud Security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（12）Spring Cloud Zookeeper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（13）Spring Cloud Stream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（14）Spring Cloud CLI 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（15）Spring Cloud Ribbon 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（16）Spring Cloud Turbine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（17）Spring Cloud Feign   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OpenFeign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（18）Spring Cloud Task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（19）Spring Cloud Connectors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（20）Spring Cloud Cluster   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（21）Spring Cloud Starters   [Pivotal]</a:t>
            </a:r>
          </a:p>
        </p:txBody>
      </p:sp>
    </p:spTree>
    <p:extLst>
      <p:ext uri="{BB962C8B-B14F-4D97-AF65-F5344CB8AC3E}">
        <p14:creationId xmlns:p14="http://schemas.microsoft.com/office/powerpoint/2010/main" val="1058447826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Bus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10387" y="4497912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事件、消息总线，用于在集群（例如，配置变化事件）中传播状态变化，可与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联合实现热部署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4417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https://github.com/spring-cloud/spring-cloud-bus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866838939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Stream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49108" y="4516019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数据流操作开发包，封装了与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Redis,Rabbit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、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Kafka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等发送接收消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3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https://github.com/spring-cloud/spring-cloud-stream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19831288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Stream - Core concept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2036726" y="1885079"/>
            <a:ext cx="784060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Binder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Persistent Publish-Subscribe Support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Consumer Groups</a:t>
            </a:r>
          </a:p>
          <a:p>
            <a:pPr marL="457200" indent="-457200">
              <a:buFont typeface="Wingdings" panose="05000000000000000000" pitchFamily="2" charset="2"/>
              <a:buChar char="Ø"/>
            </a:pP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Partitioning Support</a:t>
            </a:r>
          </a:p>
        </p:txBody>
      </p:sp>
    </p:spTree>
    <p:extLst>
      <p:ext uri="{BB962C8B-B14F-4D97-AF65-F5344CB8AC3E}">
        <p14:creationId xmlns:p14="http://schemas.microsoft.com/office/powerpoint/2010/main" val="4128822231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5093" y="1052673"/>
            <a:ext cx="5631255" cy="468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028756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Sleuth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1996738" y="4579393"/>
            <a:ext cx="805758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日志收集工具包，封装了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Dapper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log-based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追踪以及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Zipkin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和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HTrace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操作，为</a:t>
            </a:r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SpringCloud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应用实现了一种分布式追踪解决方案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0768" y="2154129"/>
            <a:ext cx="3809524" cy="1904762"/>
          </a:xfrm>
          <a:prstGeom prst="rect">
            <a:avLst/>
          </a:prstGeom>
        </p:spPr>
      </p:pic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https://github.com/spring-cloud/spring-cloud-sleuth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40136817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3474" y="987456"/>
            <a:ext cx="5015714" cy="4772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747847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" y="1629624"/>
            <a:ext cx="10210515" cy="32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066803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1185" y="741395"/>
            <a:ext cx="7125512" cy="543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100417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234" y="988973"/>
            <a:ext cx="9911081" cy="5635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001008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0962" y="1559897"/>
            <a:ext cx="9934926" cy="40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635170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5080611" y="1079437"/>
            <a:ext cx="5876691" cy="54168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（2）Spring Cloud Bus      [Spring] 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（3）Spring Cloud Eureka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（4）Spring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Hystrix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（5）Spring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Zuul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  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（6）Spring Cloud 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Archaius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[Netflix]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（7）Spring Cloud Consul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HashiCorp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（8）Spring Cloud for Cloud Foundry [Pivotal]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（9）Spring Cloud Sleuth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（10）Spring Cloud Data Flow  [Pivotal]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（11）Spring Cloud Security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（12）Spring Cloud Zookeeper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（13）Spring Cloud Stream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（14）Spring Cloud CLI 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（15）Spring Cloud Ribbon 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（16）Spring Cloud Turbine    [Netflix]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（17）Spring Cloud Feign      [</a:t>
            </a:r>
            <a:r>
              <a:rPr lang="en-US" sz="1600" b="1" dirty="0" err="1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OpenFeign</a:t>
            </a:r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（18）Spring Cloud Task       [Spring] 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（19）Spring Cloud Connectors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（20）Spring Cloud Cluster    [Spring]</a:t>
            </a:r>
          </a:p>
          <a:p>
            <a:r>
              <a:rPr lang="en-US" sz="1600" b="1" dirty="0">
                <a:solidFill>
                  <a:schemeClr val="accent4">
                    <a:lumMod val="50000"/>
                  </a:schemeClr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（21）Spring Cloud Starters   [Pivotal]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9770" y="2016730"/>
            <a:ext cx="2863466" cy="289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833601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410" y="1368572"/>
            <a:ext cx="8324171" cy="378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8381032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Code Example：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78" y="1187511"/>
            <a:ext cx="7327384" cy="4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6104584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are not a silver bullet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775136" y="1136540"/>
            <a:ext cx="7535748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is not a silver bullet. It has several drawbacks. Moreover, when using this architecture there are numerous issues that you must address. 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pattern language is a collection of patterns for applying the </a:t>
            </a:r>
            <a:r>
              <a:rPr lang="en-US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9815" y="1136540"/>
            <a:ext cx="3758340" cy="2153776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775136" y="4377361"/>
            <a:ext cx="11329287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pattern language enables you to decide whether </a:t>
            </a:r>
            <a:r>
              <a:rPr lang="en-US" sz="2800" b="1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microservices</a:t>
            </a: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are a good fit for your application.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pattern language enables you to use the </a:t>
            </a:r>
            <a:r>
              <a:rPr lang="en-US" sz="2800" b="1" dirty="0" err="1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microservice</a:t>
            </a:r>
            <a:r>
              <a:rPr lang="en-US" sz="2800" b="1" dirty="0">
                <a:solidFill>
                  <a:srgbClr val="00B05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architecture successfully.</a:t>
            </a:r>
          </a:p>
        </p:txBody>
      </p:sp>
    </p:spTree>
    <p:extLst>
      <p:ext uri="{BB962C8B-B14F-4D97-AF65-F5344CB8AC3E}">
        <p14:creationId xmlns:p14="http://schemas.microsoft.com/office/powerpoint/2010/main" val="47789474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2047875"/>
            <a:ext cx="4876800" cy="2762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694926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toolchain</a:t>
            </a:r>
            <a:endParaRPr lang="en-US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28" name="TextBox 50"/>
          <p:cNvSpPr txBox="1"/>
          <p:nvPr/>
        </p:nvSpPr>
        <p:spPr>
          <a:xfrm>
            <a:off x="775136" y="1567187"/>
            <a:ext cx="1129978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Code — code development and review, source code management tools, code merging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Build — continuous integration tools, build status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Test — continuous testing tools that provide feedback on business risks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Package — artifact repository, application pre-deployment staging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Release — change management, release approvals, release automation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Configure — infrastructure configuration and management, Infrastructure as Code tools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Monitor — applications performance monitoring, end–user experience</a:t>
            </a:r>
          </a:p>
        </p:txBody>
      </p:sp>
    </p:spTree>
    <p:extLst>
      <p:ext uri="{BB962C8B-B14F-4D97-AF65-F5344CB8AC3E}">
        <p14:creationId xmlns:p14="http://schemas.microsoft.com/office/powerpoint/2010/main" val="3647609367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DevOps</a:t>
            </a:r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Tools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1411365"/>
            <a:ext cx="2605034" cy="126522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0170" y="2676588"/>
            <a:ext cx="2270987" cy="20261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7554" y="4434238"/>
            <a:ext cx="2613887" cy="1150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081300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Monitor Tools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523" y="1066102"/>
            <a:ext cx="2101289" cy="69662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136" y="1802742"/>
            <a:ext cx="10547866" cy="3802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86396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2" name="TextBox 50"/>
          <p:cNvSpPr txBox="1"/>
          <p:nvPr/>
        </p:nvSpPr>
        <p:spPr>
          <a:xfrm>
            <a:off x="935907" y="4558014"/>
            <a:ext cx="109694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http://projects.spring.io/spring-cloud/</a:t>
            </a:r>
          </a:p>
          <a:p>
            <a:r>
              <a:rPr 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https://github.com/spring-cloud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9265" y="1636580"/>
            <a:ext cx="3417903" cy="2509907"/>
          </a:xfrm>
          <a:prstGeom prst="rect">
            <a:avLst/>
          </a:prstGeom>
        </p:spPr>
      </p:pic>
      <p:sp>
        <p:nvSpPr>
          <p:cNvPr id="10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推荐学习网址 </a:t>
            </a:r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- Spring Cloud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090278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003789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60822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Common Core Components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136" y="1140917"/>
            <a:ext cx="1904762" cy="95238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7" y="2093178"/>
            <a:ext cx="1905000" cy="9525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660" y="3997938"/>
            <a:ext cx="1904762" cy="95238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4422" y="4958206"/>
            <a:ext cx="1904762" cy="95238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4898" y="3045558"/>
            <a:ext cx="1904762" cy="9523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4751" y="1140797"/>
            <a:ext cx="1904762" cy="95238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017" y="3997941"/>
            <a:ext cx="1904762" cy="95238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9989" y="2101065"/>
            <a:ext cx="1904762" cy="95238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687" y="4958206"/>
            <a:ext cx="1904762" cy="9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4418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Components Relations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648" y="1153803"/>
            <a:ext cx="8039797" cy="530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91386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7085" y="2154010"/>
            <a:ext cx="3810000" cy="1905000"/>
          </a:xfrm>
          <a:prstGeom prst="rect">
            <a:avLst/>
          </a:prstGeom>
        </p:spPr>
      </p:pic>
      <p:sp>
        <p:nvSpPr>
          <p:cNvPr id="8" name="TextBox 50"/>
          <p:cNvSpPr txBox="1"/>
          <p:nvPr/>
        </p:nvSpPr>
        <p:spPr>
          <a:xfrm>
            <a:off x="2003293" y="4579393"/>
            <a:ext cx="805758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云端服务发现，一个基于 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REST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的服务，用于定位服务，以实现云端中间层服务发现和故障转移。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7" name="TextBox 50"/>
          <p:cNvSpPr txBox="1"/>
          <p:nvPr/>
        </p:nvSpPr>
        <p:spPr>
          <a:xfrm>
            <a:off x="1578018" y="1110407"/>
            <a:ext cx="10110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https://github.com/Netflix/eureka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86759173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6120" y="1439226"/>
            <a:ext cx="7371914" cy="40592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138383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Cloud Eureka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FF000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VS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99C506B-B076-7A4C-9F23-F98E3924B5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5" y="2220683"/>
            <a:ext cx="4513001" cy="207365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4BDFAF9-0C91-D345-AFB6-56C96BFF42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261" y="2220683"/>
            <a:ext cx="4147306" cy="2073653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2E158FB-45B8-B343-9656-772A8167F77A}"/>
              </a:ext>
            </a:extLst>
          </p:cNvPr>
          <p:cNvSpPr txBox="1"/>
          <p:nvPr/>
        </p:nvSpPr>
        <p:spPr>
          <a:xfrm>
            <a:off x="775136" y="4573456"/>
            <a:ext cx="109128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r>
              <a:rPr lang="en-US" altLang="zh-CN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zh-CN" altLang="en-US" sz="28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是阿里巴巴的新开源项目，其核心定位是 “一个更易于帮助构建云原生应用的动态服务发现、配置和服务管理平台”。</a:t>
            </a:r>
            <a:endParaRPr lang="en-US" sz="28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24102179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2262761" y="359404"/>
            <a:ext cx="94252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Alibaba</a:t>
            </a:r>
            <a:r>
              <a:rPr lang="zh-Hans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</a:t>
            </a:r>
            <a:r>
              <a:rPr lang="en-US" altLang="zh-Hans" sz="2800" b="1" dirty="0" err="1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Nacos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6" y="359404"/>
            <a:ext cx="1424251" cy="628052"/>
          </a:xfrm>
          <a:prstGeom prst="rect">
            <a:avLst/>
          </a:prstGeom>
        </p:spPr>
      </p:pic>
      <p:sp>
        <p:nvSpPr>
          <p:cNvPr id="8" name="TextBox 50">
            <a:extLst>
              <a:ext uri="{FF2B5EF4-FFF2-40B4-BE49-F238E27FC236}">
                <a16:creationId xmlns:a16="http://schemas.microsoft.com/office/drawing/2014/main" id="{92E158FB-45B8-B343-9656-772A8167F77A}"/>
              </a:ext>
            </a:extLst>
          </p:cNvPr>
          <p:cNvSpPr txBox="1"/>
          <p:nvPr/>
        </p:nvSpPr>
        <p:spPr>
          <a:xfrm>
            <a:off x="775136" y="1212739"/>
            <a:ext cx="10912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 Discovery and Service Health Check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Configuration Management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Dynamic DNS Service</a:t>
            </a:r>
          </a:p>
          <a:p>
            <a:pPr marL="342900" indent="-342900">
              <a:buFont typeface="Wingdings" pitchFamily="2" charset="2"/>
              <a:buChar char="Ø"/>
            </a:pP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Service and </a:t>
            </a:r>
            <a:r>
              <a:rPr lang="en-US" altLang="zh-CN" sz="2400" b="1" dirty="0" err="1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MetaData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Management</a:t>
            </a:r>
            <a:endParaRPr lang="en-US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8356E-8DF6-AC4D-9EAE-77CCDAAEEE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528" y="1558059"/>
            <a:ext cx="8191500" cy="440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745584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044">
      <a:dk1>
        <a:srgbClr val="737572"/>
      </a:dk1>
      <a:lt1>
        <a:sysClr val="window" lastClr="FFFFFF"/>
      </a:lt1>
      <a:dk2>
        <a:srgbClr val="445469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0">
      <a:majorFont>
        <a:latin typeface="Calibri Light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4941</TotalTime>
  <Words>8238</Words>
  <Application>Microsoft Macintosh PowerPoint</Application>
  <PresentationFormat>宽屏</PresentationFormat>
  <Paragraphs>475</Paragraphs>
  <Slides>39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8" baseType="lpstr">
      <vt:lpstr>等线</vt:lpstr>
      <vt:lpstr>仿宋</vt:lpstr>
      <vt:lpstr>微软雅黑</vt:lpstr>
      <vt:lpstr>Lato</vt:lpstr>
      <vt:lpstr>Arial</vt:lpstr>
      <vt:lpstr>Calibri</vt:lpstr>
      <vt:lpstr>Calibri Light</vt:lpstr>
      <vt:lpstr>Wingdings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926</cp:revision>
  <dcterms:created xsi:type="dcterms:W3CDTF">2016-12-13T08:41:51Z</dcterms:created>
  <dcterms:modified xsi:type="dcterms:W3CDTF">2018-10-23T13:12:18Z</dcterms:modified>
</cp:coreProperties>
</file>